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</p:sldIdLst>
  <p:sldSz cx="16256000" cy="9144000"/>
  <p:notesSz cx="6858000" cy="9144000"/>
  <p:defaultTextStyle>
    <a:lvl1pPr algn="ctr" defTabSz="546100">
      <a:defRPr sz="3600">
        <a:latin typeface="+mn-lt"/>
        <a:ea typeface="+mn-ea"/>
        <a:cs typeface="+mn-cs"/>
        <a:sym typeface="Gill Sans"/>
      </a:defRPr>
    </a:lvl1pPr>
    <a:lvl2pPr indent="228600" algn="ctr" defTabSz="546100">
      <a:defRPr sz="3600">
        <a:latin typeface="+mn-lt"/>
        <a:ea typeface="+mn-ea"/>
        <a:cs typeface="+mn-cs"/>
        <a:sym typeface="Gill Sans"/>
      </a:defRPr>
    </a:lvl2pPr>
    <a:lvl3pPr indent="457200" algn="ctr" defTabSz="546100">
      <a:defRPr sz="3600">
        <a:latin typeface="+mn-lt"/>
        <a:ea typeface="+mn-ea"/>
        <a:cs typeface="+mn-cs"/>
        <a:sym typeface="Gill Sans"/>
      </a:defRPr>
    </a:lvl3pPr>
    <a:lvl4pPr indent="685800" algn="ctr" defTabSz="546100">
      <a:defRPr sz="3600">
        <a:latin typeface="+mn-lt"/>
        <a:ea typeface="+mn-ea"/>
        <a:cs typeface="+mn-cs"/>
        <a:sym typeface="Gill Sans"/>
      </a:defRPr>
    </a:lvl4pPr>
    <a:lvl5pPr indent="914400" algn="ctr" defTabSz="546100">
      <a:defRPr sz="3600">
        <a:latin typeface="+mn-lt"/>
        <a:ea typeface="+mn-ea"/>
        <a:cs typeface="+mn-cs"/>
        <a:sym typeface="Gill Sans"/>
      </a:defRPr>
    </a:lvl5pPr>
    <a:lvl6pPr indent="1143000" algn="ctr" defTabSz="546100">
      <a:defRPr sz="3600">
        <a:latin typeface="+mn-lt"/>
        <a:ea typeface="+mn-ea"/>
        <a:cs typeface="+mn-cs"/>
        <a:sym typeface="Gill Sans"/>
      </a:defRPr>
    </a:lvl6pPr>
    <a:lvl7pPr indent="1371600" algn="ctr" defTabSz="546100">
      <a:defRPr sz="3600">
        <a:latin typeface="+mn-lt"/>
        <a:ea typeface="+mn-ea"/>
        <a:cs typeface="+mn-cs"/>
        <a:sym typeface="Gill Sans"/>
      </a:defRPr>
    </a:lvl7pPr>
    <a:lvl8pPr indent="1600200" algn="ctr" defTabSz="546100">
      <a:defRPr sz="3600">
        <a:latin typeface="+mn-lt"/>
        <a:ea typeface="+mn-ea"/>
        <a:cs typeface="+mn-cs"/>
        <a:sym typeface="Gill Sans"/>
      </a:defRPr>
    </a:lvl8pPr>
    <a:lvl9pPr indent="1828800" algn="ctr" defTabSz="546100">
      <a:defRPr sz="36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>
              <a:defRPr b="0" i="0" strike="noStrike" sz="3600" u="none">
                <a:solidFill>
                  <a:srgbClr val="000000"/>
                </a:solidFill>
                <a:effectLst/>
                <a:latin typeface="Gill Sans"/>
              </a:defRPr>
            </a:pPr>
            <a:r>
              <a:rPr b="0" i="0" strike="noStrike" sz="3600" u="none">
                <a:solidFill>
                  <a:srgbClr val="000000"/>
                </a:solidFill>
                <a:effectLst/>
                <a:latin typeface="Gill Sans"/>
              </a:rPr>
              <a:t>Title</a:t>
            </a:r>
          </a:p>
        </c:rich>
      </c:tx>
      <c:layout>
        <c:manualLayout>
          <c:xMode val="edge"/>
          <c:yMode val="edge"/>
          <c:x val="0.454076"/>
          <c:y val="0.005"/>
          <c:w val="0.0918483"/>
          <c:h val="0.102979"/>
        </c:manualLayout>
      </c:layout>
      <c:overlay val="1"/>
      <c:spPr>
        <a:noFill/>
        <a:effectLst/>
      </c:spPr>
    </c:title>
    <c:autoTitleDeleted val="1"/>
    <c:plotArea>
      <c:layout>
        <c:manualLayout>
          <c:layoutTarget val="inner"/>
          <c:xMode val="edge"/>
          <c:yMode val="edge"/>
          <c:x val="0.157345"/>
          <c:y val="0.102979"/>
          <c:w val="0.821331"/>
          <c:h val="0.746972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Sheet1!$B$1</c:f>
              <c:strCache>
                <c:pt idx="0">
                  <c:v>2007</c:v>
                </c:pt>
              </c:strCache>
            </c:strRef>
          </c:tx>
          <c:spPr>
            <a:solidFill>
              <a:srgbClr val="FFFFFF"/>
            </a:solidFill>
            <a:ln w="12700" cap="flat">
              <a:noFill/>
              <a:prstDash val="solid"/>
              <a:miter lim="400000"/>
            </a:ln>
            <a:effectLst>
              <a:outerShdw sx="100000" sy="100000" kx="0" ky="0" algn="tl" rotWithShape="1" blurRad="50800" dist="38100" dir="5520000">
                <a:srgbClr val="000000">
                  <a:alpha val="50000"/>
                </a:srgbClr>
              </a:outerShdw>
            </a:effectLst>
          </c:spPr>
          <c:marker>
            <c:symbol val="plus"/>
            <c:size val="10"/>
            <c:spPr>
              <a:solidFill>
                <a:srgbClr val="FFFFFF"/>
              </a:solidFill>
              <a:ln w="25400" cap="flat">
                <a:solidFill>
                  <a:srgbClr val="FADD7F"/>
                </a:solidFill>
                <a:prstDash val="solid"/>
                <a:miter lim="400000"/>
              </a:ln>
              <a:effectLst/>
            </c:spPr>
          </c:marker>
          <c:dLbls>
            <c:txPr>
              <a:bodyPr/>
              <a:lstStyle/>
              <a:p>
                <a:pPr lvl="0">
                  <a:defRPr b="0" i="0" strike="noStrike" sz="1600" u="none">
                    <a:solidFill>
                      <a:srgbClr val="FFFFFF"/>
                    </a:solidFill>
                    <a:effectLst>
                      <a:outerShdw sx="100000" sy="100000" kx="0" ky="0" algn="b" rotWithShape="0" blurRad="0" dist="38100" dir="2700000">
                        <a:srgbClr val="000000"/>
                      </a:outerShdw>
                    </a:effectLst>
                    <a:latin typeface="Gill Sans"/>
                  </a:defRPr>
                </a:pPr>
                <a:r>
                  <a:rPr b="0" i="0" strike="noStrike" sz="1600" u="none">
                    <a:solidFill>
                      <a:srgbClr val="FFFFFF"/>
                    </a:solidFill>
                    <a:effectLst>
                      <a:outerShdw sx="100000" sy="100000" kx="0" ky="0" algn="b" rotWithShape="0" blurRad="0" dist="38100" dir="2700000">
                        <a:srgbClr val="000000"/>
                      </a:outerShdw>
                    </a:effectLst>
                    <a:latin typeface="Gill Sans"/>
                  </a:rPr>
                  <a:t/>
                </a:r>
              </a:p>
            </c:txPr>
            <c:dLblPos val="b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trendline>
            <c:spPr>
              <a:noFill/>
              <a:ln w="25400" cap="flat">
                <a:solidFill>
                  <a:srgbClr val="6189AA"/>
                </a:solidFill>
                <a:prstDash val="solid"/>
                <a:miter lim="400000"/>
              </a:ln>
              <a:effectLst>
                <a:outerShdw sx="100000" sy="100000" kx="0" ky="0" algn="tl" rotWithShape="1" blurRad="12700" dist="25400" dir="7320000">
                  <a:srgbClr val="000000">
                    <a:alpha val="25000"/>
                  </a:srgbClr>
                </a:outerShdw>
              </a:effectLst>
            </c:spPr>
            <c:trendlineType val="linear"/>
            <c:forward val="0"/>
            <c:backward val="0"/>
            <c:dispRSqr val="0"/>
            <c:dispEq val="0"/>
          </c:trendline>
          <c:errBars>
            <c:errDir val="y"/>
            <c:errBarType val="both"/>
            <c:errValType val="fixedVal"/>
            <c:noEndCap val="0"/>
            <c:val val="1"/>
            <c:spPr>
              <a:noFill/>
              <a:ln w="12700" cap="flat">
                <a:solidFill>
                  <a:srgbClr val="000000"/>
                </a:solidFill>
                <a:prstDash val="solid"/>
                <a:miter lim="400000"/>
              </a:ln>
              <a:effectLst/>
            </c:spPr>
          </c:errBars>
          <c:xVal>
            <c:numRef>
              <c:f>Sheet1!$B$2:$B$11</c:f>
              <c:numCache>
                <c:ptCount val="1"/>
                <c:pt idx="9">
                  <c:v>100.000000</c:v>
                </c:pt>
              </c:numCache>
            </c:numRef>
          </c:xVal>
          <c:yVal>
            <c:numRef>
              <c:f>Sheet1!$C$2:$C$11</c:f>
              <c:numCache>
                <c:ptCount val="3"/>
                <c:pt idx="7">
                  <c:v>6.500000</c:v>
                </c:pt>
                <c:pt idx="8">
                  <c:v>7.200000</c:v>
                </c:pt>
                <c:pt idx="9">
                  <c:v>8.000000</c:v>
                </c:pt>
              </c:numCache>
            </c:numRef>
          </c:yVal>
          <c:smooth val="0"/>
        </c:ser>
        <c:axId val="0"/>
        <c:axId val="1"/>
      </c:scatterChart>
      <c:valAx>
        <c:axId val="0"/>
        <c:scaling>
          <c:orientation val="minMax"/>
        </c:scaling>
        <c:delete val="0"/>
        <c:axPos val="b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title>
          <c:tx>
            <c:rich>
              <a:bodyPr rot="0"/>
              <a:lstStyle/>
              <a:p>
                <a:pPr lvl="0">
                  <a:defRPr b="0" i="0" strike="noStrike" sz="3600" u="none">
                    <a:solidFill>
                      <a:srgbClr val="000000"/>
                    </a:solidFill>
                    <a:effectLst/>
                    <a:latin typeface="Gill Sans"/>
                  </a:defRPr>
                </a:pPr>
                <a:r>
                  <a:rPr b="0" i="0" strike="noStrike" sz="3600" u="none">
                    <a:solidFill>
                      <a:srgbClr val="000000"/>
                    </a:solidFill>
                    <a:effectLst/>
                    <a:latin typeface="Gill Sans"/>
                  </a:rPr>
                  <a:t>Labels with Units</a:t>
                </a:r>
              </a:p>
            </c:rich>
          </c:tx>
          <c:layout/>
          <c:overlay val="1"/>
        </c:title>
        <c:numFmt formatCode="General" sourceLinked="1"/>
        <c:majorTickMark val="none"/>
        <c:minorTickMark val="none"/>
        <c:tickLblPos val="nextTo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2000" u="none">
                <a:solidFill>
                  <a:srgbClr val="000000"/>
                </a:solidFill>
                <a:effectLst/>
                <a:latin typeface="Gill Sans"/>
              </a:defRPr>
            </a:pPr>
          </a:p>
        </c:txPr>
        <c:crossAx val="1"/>
        <c:crosses val="autoZero"/>
        <c:crossBetween val="between"/>
        <c:majorUnit val="10"/>
        <c:minorUnit val="5"/>
      </c:val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minorGridlines>
          <c:spPr>
            <a:ln w="6350" cap="flat">
              <a:solidFill>
                <a:srgbClr val="B8B8B8"/>
              </a:solidFill>
              <a:prstDash val="solid"/>
              <a:miter lim="400000"/>
            </a:ln>
          </c:spPr>
        </c:minorGridlines>
        <c:title>
          <c:tx>
            <c:rich>
              <a:bodyPr rot="-5400000"/>
              <a:lstStyle/>
              <a:p>
                <a:pPr lvl="0">
                  <a:defRPr b="0" i="0" strike="noStrike" sz="3600" u="none">
                    <a:solidFill>
                      <a:srgbClr val="000000"/>
                    </a:solidFill>
                    <a:effectLst/>
                    <a:latin typeface="Gill Sans"/>
                  </a:defRPr>
                </a:pPr>
                <a:r>
                  <a:rPr b="0" i="0" strike="noStrike" sz="3600" u="none">
                    <a:solidFill>
                      <a:srgbClr val="000000"/>
                    </a:solidFill>
                    <a:effectLst/>
                    <a:latin typeface="Gill Sans"/>
                  </a:rPr>
                  <a:t>Labels with Units</a:t>
                </a:r>
              </a:p>
            </c:rich>
          </c:tx>
          <c:layout/>
          <c:overlay val="1"/>
        </c:title>
        <c:numFmt formatCode="General" sourceLinked="1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2000" u="none">
                <a:solidFill>
                  <a:srgbClr val="000000"/>
                </a:solidFill>
                <a:effectLst/>
                <a:latin typeface="Gill Sans"/>
              </a:defRPr>
            </a:pPr>
          </a:p>
        </c:txPr>
        <c:crossAx val="0"/>
        <c:crosses val="autoZero"/>
        <c:crossBetween val="between"/>
        <c:majorUnit val="1.125"/>
        <c:minorUnit val="0.5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46100">
      <a:defRPr sz="2000">
        <a:latin typeface="Lucida Grande"/>
        <a:ea typeface="Lucida Grande"/>
        <a:cs typeface="Lucida Grande"/>
        <a:sym typeface="Lucida Grande"/>
      </a:defRPr>
    </a:lvl1pPr>
    <a:lvl2pPr indent="228600" defTabSz="546100">
      <a:defRPr sz="2000">
        <a:latin typeface="Lucida Grande"/>
        <a:ea typeface="Lucida Grande"/>
        <a:cs typeface="Lucida Grande"/>
        <a:sym typeface="Lucida Grande"/>
      </a:defRPr>
    </a:lvl2pPr>
    <a:lvl3pPr indent="457200" defTabSz="546100">
      <a:defRPr sz="2000">
        <a:latin typeface="Lucida Grande"/>
        <a:ea typeface="Lucida Grande"/>
        <a:cs typeface="Lucida Grande"/>
        <a:sym typeface="Lucida Grande"/>
      </a:defRPr>
    </a:lvl3pPr>
    <a:lvl4pPr indent="685800" defTabSz="546100">
      <a:defRPr sz="2000">
        <a:latin typeface="Lucida Grande"/>
        <a:ea typeface="Lucida Grande"/>
        <a:cs typeface="Lucida Grande"/>
        <a:sym typeface="Lucida Grande"/>
      </a:defRPr>
    </a:lvl4pPr>
    <a:lvl5pPr indent="914400" defTabSz="546100">
      <a:defRPr sz="2000">
        <a:latin typeface="Lucida Grande"/>
        <a:ea typeface="Lucida Grande"/>
        <a:cs typeface="Lucida Grande"/>
        <a:sym typeface="Lucida Grande"/>
      </a:defRPr>
    </a:lvl5pPr>
    <a:lvl6pPr indent="1143000" defTabSz="546100">
      <a:defRPr sz="2000">
        <a:latin typeface="Lucida Grande"/>
        <a:ea typeface="Lucida Grande"/>
        <a:cs typeface="Lucida Grande"/>
        <a:sym typeface="Lucida Grande"/>
      </a:defRPr>
    </a:lvl6pPr>
    <a:lvl7pPr indent="1371600" defTabSz="546100">
      <a:defRPr sz="2000">
        <a:latin typeface="Lucida Grande"/>
        <a:ea typeface="Lucida Grande"/>
        <a:cs typeface="Lucida Grande"/>
        <a:sym typeface="Lucida Grande"/>
      </a:defRPr>
    </a:lvl7pPr>
    <a:lvl8pPr indent="1600200" defTabSz="546100">
      <a:defRPr sz="2000">
        <a:latin typeface="Lucida Grande"/>
        <a:ea typeface="Lucida Grande"/>
        <a:cs typeface="Lucida Grande"/>
        <a:sym typeface="Lucida Grande"/>
      </a:defRPr>
    </a:lvl8pPr>
    <a:lvl9pPr indent="1828800" defTabSz="54610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155700" y="1536700"/>
            <a:ext cx="13931900" cy="30861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155700" y="4711700"/>
            <a:ext cx="13931900" cy="1054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8851900" y="2603500"/>
            <a:ext cx="62357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696595" anchor="t"/>
          <a:lstStyle>
            <a:lvl1pPr marL="685800" indent="-469900">
              <a:defRPr sz="2800"/>
            </a:lvl1pPr>
            <a:lvl2pPr marL="977900" indent="-469900">
              <a:defRPr sz="2800"/>
            </a:lvl2pPr>
            <a:lvl3pPr marL="1270000" indent="-469900">
              <a:defRPr sz="2800"/>
            </a:lvl3pPr>
            <a:lvl4pPr marL="1574800" indent="-469900">
              <a:defRPr sz="2800"/>
            </a:lvl4pPr>
            <a:lvl5pPr marL="1866900" indent="-469900"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1155700" y="1181100"/>
            <a:ext cx="13931900" cy="6769100"/>
          </a:xfrm>
          <a:prstGeom prst="rect">
            <a:avLst/>
          </a:prstGeom>
        </p:spPr>
        <p:txBody>
          <a:bodyPr/>
          <a:lstStyle>
            <a:lvl1pPr>
              <a:spcBef>
                <a:spcPts val="4900"/>
              </a:spcBef>
            </a:lvl1pPr>
            <a:lvl2pPr>
              <a:spcBef>
                <a:spcPts val="4900"/>
              </a:spcBef>
            </a:lvl2pPr>
            <a:lvl3pPr>
              <a:spcBef>
                <a:spcPts val="4900"/>
              </a:spcBef>
            </a:lvl3pPr>
            <a:lvl4pPr>
              <a:spcBef>
                <a:spcPts val="4900"/>
              </a:spcBef>
            </a:lvl4pPr>
            <a:lvl5pPr>
              <a:spcBef>
                <a:spcPts val="4900"/>
              </a:spcBef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1663700" y="241300"/>
            <a:ext cx="12941300" cy="229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1155700" y="2781300"/>
            <a:ext cx="13931900" cy="356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155700" y="241300"/>
            <a:ext cx="13931900" cy="229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155700" y="2603500"/>
            <a:ext cx="13931900" cy="570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46100">
        <a:defRPr sz="7600">
          <a:latin typeface="+mn-lt"/>
          <a:ea typeface="+mn-ea"/>
          <a:cs typeface="+mn-cs"/>
          <a:sym typeface="Gill Sans"/>
        </a:defRPr>
      </a:lvl1pPr>
      <a:lvl2pPr indent="228600" algn="ctr" defTabSz="546100">
        <a:defRPr sz="7600">
          <a:latin typeface="+mn-lt"/>
          <a:ea typeface="+mn-ea"/>
          <a:cs typeface="+mn-cs"/>
          <a:sym typeface="Gill Sans"/>
        </a:defRPr>
      </a:lvl2pPr>
      <a:lvl3pPr indent="457200" algn="ctr" defTabSz="546100">
        <a:defRPr sz="7600">
          <a:latin typeface="+mn-lt"/>
          <a:ea typeface="+mn-ea"/>
          <a:cs typeface="+mn-cs"/>
          <a:sym typeface="Gill Sans"/>
        </a:defRPr>
      </a:lvl3pPr>
      <a:lvl4pPr indent="685800" algn="ctr" defTabSz="546100">
        <a:defRPr sz="7600">
          <a:latin typeface="+mn-lt"/>
          <a:ea typeface="+mn-ea"/>
          <a:cs typeface="+mn-cs"/>
          <a:sym typeface="Gill Sans"/>
        </a:defRPr>
      </a:lvl4pPr>
      <a:lvl5pPr indent="914400" algn="ctr" defTabSz="546100">
        <a:defRPr sz="7600">
          <a:latin typeface="+mn-lt"/>
          <a:ea typeface="+mn-ea"/>
          <a:cs typeface="+mn-cs"/>
          <a:sym typeface="Gill Sans"/>
        </a:defRPr>
      </a:lvl5pPr>
      <a:lvl6pPr indent="1143000" algn="ctr" defTabSz="546100">
        <a:defRPr sz="7600">
          <a:latin typeface="+mn-lt"/>
          <a:ea typeface="+mn-ea"/>
          <a:cs typeface="+mn-cs"/>
          <a:sym typeface="Gill Sans"/>
        </a:defRPr>
      </a:lvl6pPr>
      <a:lvl7pPr indent="1371600" algn="ctr" defTabSz="546100">
        <a:defRPr sz="7600">
          <a:latin typeface="+mn-lt"/>
          <a:ea typeface="+mn-ea"/>
          <a:cs typeface="+mn-cs"/>
          <a:sym typeface="Gill Sans"/>
        </a:defRPr>
      </a:lvl7pPr>
      <a:lvl8pPr indent="1600200" algn="ctr" defTabSz="546100">
        <a:defRPr sz="7600">
          <a:latin typeface="+mn-lt"/>
          <a:ea typeface="+mn-ea"/>
          <a:cs typeface="+mn-cs"/>
          <a:sym typeface="Gill Sans"/>
        </a:defRPr>
      </a:lvl8pPr>
      <a:lvl9pPr indent="1828800" algn="ctr" defTabSz="546100">
        <a:defRPr sz="7600">
          <a:latin typeface="+mn-lt"/>
          <a:ea typeface="+mn-ea"/>
          <a:cs typeface="+mn-cs"/>
          <a:sym typeface="Gill Sans"/>
        </a:defRPr>
      </a:lvl9pPr>
    </p:titleStyle>
    <p:bodyStyle>
      <a:lvl1pPr marL="749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1pPr>
      <a:lvl2pPr marL="1041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2pPr>
      <a:lvl3pPr marL="1333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3pPr>
      <a:lvl4pPr marL="1638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4pPr>
      <a:lvl5pPr marL="1930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5pPr>
      <a:lvl6pPr marL="2222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6pPr>
      <a:lvl7pPr marL="25146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7pPr>
      <a:lvl8pPr marL="28067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8pPr>
      <a:lvl9pPr marL="30988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9pPr>
    </p:bodyStyle>
    <p:otherStyle>
      <a:lvl1pPr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tif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hart" Target="../charts/chart1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body" idx="1"/>
          </p:nvPr>
        </p:nvSpPr>
        <p:spPr>
          <a:xfrm>
            <a:off x="419100" y="774700"/>
            <a:ext cx="7569200" cy="71755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spcBef>
                <a:spcPts val="18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Design Practical - Graded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SzTx/>
              <a:buNone/>
              <a:defRPr sz="1800"/>
            </a:pPr>
            <a:r>
              <a:rPr i="1" sz="4000">
                <a:solidFill>
                  <a:srgbClr val="004D65"/>
                </a:solidFill>
                <a:latin typeface="Arial"/>
                <a:ea typeface="Arial"/>
                <a:cs typeface="Arial"/>
                <a:sym typeface="Arial"/>
              </a:rPr>
              <a:t>Objective</a:t>
            </a:r>
            <a:endParaRPr i="1" sz="4000">
              <a:solidFill>
                <a:srgbClr val="004D65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0" indent="0">
              <a:spcBef>
                <a:spcPts val="1800"/>
              </a:spcBef>
              <a:buSzTx/>
              <a:buNone/>
              <a:defRPr sz="1800"/>
            </a:pPr>
            <a:r>
              <a:rPr sz="4000">
                <a:solidFill>
                  <a:srgbClr val="FF6A00"/>
                </a:solidFill>
                <a:latin typeface="Arial"/>
                <a:ea typeface="Arial"/>
                <a:cs typeface="Arial"/>
                <a:sym typeface="Arial"/>
              </a:rPr>
              <a:t>Design an investigation into the effects of penguin huddling on penguin temperature.</a:t>
            </a:r>
          </a:p>
        </p:txBody>
      </p:sp>
      <p:pic>
        <p:nvPicPr>
          <p:cNvPr id="43" name="droppedImage.tif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932419" y="0"/>
            <a:ext cx="8831581" cy="9296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/>
        </p:nvSpPr>
        <p:spPr>
          <a:xfrm>
            <a:off x="533400" y="393700"/>
            <a:ext cx="15189200" cy="847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spcBef>
                <a:spcPts val="1400"/>
              </a:spcBef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Investigation - Penguin Huddling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400"/>
              </a:spcBef>
              <a:buSzPct val="100000"/>
              <a:buAutoNum type="arabicPeriod" startAt="1"/>
              <a:defRPr sz="1800"/>
            </a:pPr>
            <a:r>
              <a:rPr sz="4000" u="sng">
                <a:solidFill>
                  <a:srgbClr val="B51A00"/>
                </a:solidFill>
                <a:latin typeface="Arial"/>
                <a:ea typeface="Arial"/>
                <a:cs typeface="Arial"/>
                <a:sym typeface="Arial"/>
              </a:rPr>
              <a:t>Aim</a:t>
            </a:r>
            <a:r>
              <a:rPr sz="4000">
                <a:solidFill>
                  <a:srgbClr val="B51A00"/>
                </a:solidFill>
                <a:latin typeface="Arial"/>
                <a:ea typeface="Arial"/>
                <a:cs typeface="Arial"/>
                <a:sym typeface="Arial"/>
              </a:rPr>
              <a:t> - State what you are going to investigate.</a:t>
            </a:r>
            <a:endParaRPr sz="4000">
              <a:solidFill>
                <a:srgbClr val="B51A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400"/>
              </a:spcBef>
              <a:buSzPct val="100000"/>
              <a:buAutoNum type="arabicPeriod" startAt="1"/>
              <a:defRPr sz="1800"/>
            </a:pPr>
            <a:r>
              <a:rPr sz="4000" u="sng">
                <a:solidFill>
                  <a:srgbClr val="BE38F3"/>
                </a:solidFill>
                <a:latin typeface="Arial"/>
                <a:ea typeface="Arial"/>
                <a:cs typeface="Arial"/>
                <a:sym typeface="Arial"/>
              </a:rPr>
              <a:t>Hypothesis</a:t>
            </a:r>
            <a:r>
              <a:rPr sz="4000">
                <a:solidFill>
                  <a:srgbClr val="BE38F3"/>
                </a:solidFill>
                <a:latin typeface="Arial"/>
                <a:ea typeface="Arial"/>
                <a:cs typeface="Arial"/>
                <a:sym typeface="Arial"/>
              </a:rPr>
              <a:t> - Write your prediction and explain why you think that.</a:t>
            </a:r>
            <a:endParaRPr sz="4000">
              <a:solidFill>
                <a:srgbClr val="BE38F3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400"/>
              </a:spcBef>
              <a:buSzPct val="100000"/>
              <a:buAutoNum type="arabicPeriod" startAt="1"/>
              <a:defRPr sz="1800"/>
            </a:pPr>
            <a:r>
              <a:rPr sz="4000" u="sng">
                <a:solidFill>
                  <a:srgbClr val="38571A"/>
                </a:solidFill>
                <a:latin typeface="Arial"/>
                <a:ea typeface="Arial"/>
                <a:cs typeface="Arial"/>
                <a:sym typeface="Arial"/>
              </a:rPr>
              <a:t>Variables</a:t>
            </a:r>
            <a:r>
              <a:rPr sz="4000">
                <a:solidFill>
                  <a:srgbClr val="38571A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sz="4000">
                <a:solidFill>
                  <a:srgbClr val="38571A"/>
                </a:solidFill>
                <a:latin typeface="Arial"/>
                <a:ea typeface="Arial"/>
                <a:cs typeface="Arial"/>
                <a:sym typeface="Arial"/>
              </a:rPr>
              <a:t>Write the variables and explain how to manipulate them.</a:t>
            </a:r>
            <a:endParaRPr sz="4000">
              <a:solidFill>
                <a:srgbClr val="38571A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1143000" indent="-571500" algn="l">
              <a:spcBef>
                <a:spcPts val="1400"/>
              </a:spcBef>
              <a:buSzPct val="125000"/>
              <a:buChar char="•"/>
              <a:defRPr sz="1800"/>
            </a:pPr>
            <a:r>
              <a:rPr sz="4000">
                <a:solidFill>
                  <a:srgbClr val="FF6A00"/>
                </a:solidFill>
                <a:latin typeface="Arial"/>
                <a:ea typeface="Arial"/>
                <a:cs typeface="Arial"/>
                <a:sym typeface="Arial"/>
              </a:rPr>
              <a:t>Independent Variable - What you change.</a:t>
            </a:r>
            <a:endParaRPr sz="4000">
              <a:solidFill>
                <a:srgbClr val="FF6A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1143000" indent="-571500" algn="l">
              <a:spcBef>
                <a:spcPts val="1400"/>
              </a:spcBef>
              <a:buSzPct val="125000"/>
              <a:buChar char="•"/>
              <a:defRPr sz="1800"/>
            </a:pPr>
            <a:r>
              <a:rPr sz="4000">
                <a:solidFill>
                  <a:srgbClr val="371A94"/>
                </a:solidFill>
                <a:latin typeface="Arial"/>
                <a:ea typeface="Arial"/>
                <a:cs typeface="Arial"/>
                <a:sym typeface="Arial"/>
              </a:rPr>
              <a:t>Dependent Variable - What you measure.</a:t>
            </a:r>
            <a:endParaRPr sz="4000">
              <a:solidFill>
                <a:srgbClr val="371A94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1143000" indent="-571500" algn="l">
              <a:spcBef>
                <a:spcPts val="1400"/>
              </a:spcBef>
              <a:buSzPct val="125000"/>
              <a:buChar char="•"/>
              <a:defRPr sz="1800"/>
            </a:pPr>
            <a:r>
              <a:rPr sz="4000">
                <a:solidFill>
                  <a:srgbClr val="006D8F"/>
                </a:solidFill>
                <a:latin typeface="Arial"/>
                <a:ea typeface="Arial"/>
                <a:cs typeface="Arial"/>
                <a:sym typeface="Arial"/>
              </a:rPr>
              <a:t>Controlled Variables - What you keep the same.</a:t>
            </a:r>
            <a:endParaRPr sz="4000">
              <a:solidFill>
                <a:srgbClr val="006D8F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400"/>
              </a:spcBef>
              <a:buSzPct val="100000"/>
              <a:buAutoNum type="arabicPeriod" startAt="4"/>
              <a:defRPr sz="1800"/>
            </a:pPr>
            <a:r>
              <a:rPr sz="4000" u="sng">
                <a:solidFill>
                  <a:srgbClr val="2C1376"/>
                </a:solidFill>
                <a:latin typeface="Arial"/>
                <a:ea typeface="Arial"/>
                <a:cs typeface="Arial"/>
                <a:sym typeface="Arial"/>
              </a:rPr>
              <a:t>Materials</a:t>
            </a:r>
            <a:r>
              <a:rPr sz="4000">
                <a:solidFill>
                  <a:srgbClr val="2C1376"/>
                </a:solidFill>
                <a:latin typeface="Arial"/>
                <a:ea typeface="Arial"/>
                <a:cs typeface="Arial"/>
                <a:sym typeface="Arial"/>
              </a:rPr>
              <a:t> - Write a list of all the materials and equipment you used.  Be specific e.g.  250 cm</a:t>
            </a:r>
            <a:r>
              <a:rPr baseline="31999" sz="4000">
                <a:solidFill>
                  <a:srgbClr val="2C1376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r>
              <a:rPr sz="4000">
                <a:solidFill>
                  <a:srgbClr val="2C1376"/>
                </a:solidFill>
                <a:latin typeface="Arial"/>
                <a:ea typeface="Arial"/>
                <a:cs typeface="Arial"/>
                <a:sym typeface="Arial"/>
              </a:rPr>
              <a:t> beaker.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/>
        </p:nvSpPr>
        <p:spPr>
          <a:xfrm>
            <a:off x="533400" y="393700"/>
            <a:ext cx="15189200" cy="847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spcBef>
                <a:spcPts val="1400"/>
              </a:spcBef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Investigation - Penguin Huddling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500"/>
              </a:spcBef>
              <a:buSzPct val="100000"/>
              <a:buAutoNum type="arabicPeriod" startAt="5"/>
              <a:defRPr sz="1800"/>
            </a:pPr>
            <a:r>
              <a:rPr sz="4000" u="sng">
                <a:solidFill>
                  <a:srgbClr val="371A94"/>
                </a:solidFill>
                <a:latin typeface="Arial"/>
                <a:ea typeface="Arial"/>
                <a:cs typeface="Arial"/>
                <a:sym typeface="Arial"/>
              </a:rPr>
              <a:t>Method</a:t>
            </a:r>
            <a:r>
              <a:rPr sz="4000">
                <a:solidFill>
                  <a:srgbClr val="371A94"/>
                </a:solidFill>
                <a:latin typeface="Arial"/>
                <a:ea typeface="Arial"/>
                <a:cs typeface="Arial"/>
                <a:sym typeface="Arial"/>
              </a:rPr>
              <a:t> - Write a numbered list of commands.  Someone else should be able to repeat your practical.  e.g.</a:t>
            </a:r>
            <a:endParaRPr sz="4000">
              <a:solidFill>
                <a:srgbClr val="371A94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1143000" indent="-571500" algn="l">
              <a:spcBef>
                <a:spcPts val="1500"/>
              </a:spcBef>
              <a:buSzPct val="100000"/>
              <a:buAutoNum type="arabicPeriod" startAt="1"/>
              <a:defRPr sz="1800"/>
            </a:pPr>
            <a:r>
              <a:rPr sz="4000" u="sng">
                <a:latin typeface="Arial"/>
                <a:ea typeface="Arial"/>
                <a:cs typeface="Arial"/>
                <a:sym typeface="Arial"/>
              </a:rPr>
              <a:t>Weigh</a:t>
            </a:r>
            <a:r>
              <a:rPr sz="4000">
                <a:latin typeface="Arial"/>
                <a:ea typeface="Arial"/>
                <a:cs typeface="Arial"/>
                <a:sym typeface="Arial"/>
              </a:rPr>
              <a:t> 40 g of potassium sulphate.</a:t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lvl="1" marL="1143000" indent="-571500" algn="l">
              <a:spcBef>
                <a:spcPts val="1400"/>
              </a:spcBef>
              <a:buSzPct val="100000"/>
              <a:buAutoNum type="arabicPeriod" startAt="1"/>
              <a:defRPr sz="1800"/>
            </a:pPr>
            <a:r>
              <a:rPr sz="4000" u="sng">
                <a:latin typeface="Arial"/>
                <a:ea typeface="Arial"/>
                <a:cs typeface="Arial"/>
                <a:sym typeface="Arial"/>
              </a:rPr>
              <a:t>Fill</a:t>
            </a:r>
            <a:r>
              <a:rPr sz="4000">
                <a:latin typeface="Arial"/>
                <a:ea typeface="Arial"/>
                <a:cs typeface="Arial"/>
                <a:sym typeface="Arial"/>
              </a:rPr>
              <a:t> a small beaker with 20 ml of water.</a:t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500"/>
              </a:spcBef>
              <a:buSzPct val="100000"/>
              <a:buAutoNum type="arabicPeriod" startAt="6"/>
              <a:defRPr sz="1800"/>
            </a:pPr>
            <a:r>
              <a:rPr sz="4000" u="sng">
                <a:solidFill>
                  <a:srgbClr val="38571A"/>
                </a:solidFill>
                <a:latin typeface="Arial"/>
                <a:ea typeface="Arial"/>
                <a:cs typeface="Arial"/>
                <a:sym typeface="Arial"/>
              </a:rPr>
              <a:t>Results</a:t>
            </a:r>
            <a:r>
              <a:rPr sz="4000">
                <a:solidFill>
                  <a:srgbClr val="38571A"/>
                </a:solidFill>
                <a:latin typeface="Arial"/>
                <a:ea typeface="Arial"/>
                <a:cs typeface="Arial"/>
                <a:sym typeface="Arial"/>
              </a:rPr>
              <a:t> - </a:t>
            </a:r>
            <a:r>
              <a:rPr sz="4000">
                <a:solidFill>
                  <a:srgbClr val="38571A"/>
                </a:solidFill>
                <a:latin typeface="Arial"/>
                <a:ea typeface="Arial"/>
                <a:cs typeface="Arial"/>
                <a:sym typeface="Arial"/>
              </a:rPr>
              <a:t>Make a table for your results don’t forget the units.</a:t>
            </a:r>
            <a:endParaRPr sz="4000">
              <a:solidFill>
                <a:srgbClr val="38571A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indent="0" algn="l">
              <a:spcBef>
                <a:spcPts val="1500"/>
              </a:spcBef>
              <a:defRPr sz="1800"/>
            </a:pPr>
            <a:r>
              <a:rPr sz="4000">
                <a:solidFill>
                  <a:srgbClr val="D95000"/>
                </a:solidFill>
                <a:latin typeface="Arial"/>
                <a:ea typeface="Arial"/>
                <a:cs typeface="Arial"/>
                <a:sym typeface="Arial"/>
              </a:rPr>
              <a:t>Draw a graph of your results.  Don’t forget the seven rules for a perfect graph.</a:t>
            </a:r>
          </a:p>
        </p:txBody>
      </p:sp>
    </p:spTree>
  </p:cSld>
  <p:clrMapOvr>
    <a:masterClrMapping/>
  </p:clrMapOvr>
  <p:transition spd="slow" advClick="1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/>
          <p:nvPr/>
        </p:nvSpPr>
        <p:spPr>
          <a:xfrm>
            <a:off x="279400" y="393700"/>
            <a:ext cx="15697200" cy="1228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spcBef>
                <a:spcPts val="1400"/>
              </a:spcBef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Investigation - Penguin Huddling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algn="just" defTabSz="457200">
              <a:spcBef>
                <a:spcPts val="1000"/>
              </a:spcBef>
              <a:defRPr sz="1800"/>
            </a:pPr>
            <a:endParaRPr sz="900">
              <a:latin typeface="Arial"/>
              <a:ea typeface="Arial"/>
              <a:cs typeface="Arial"/>
              <a:sym typeface="Arial"/>
            </a:endParaRPr>
          </a:p>
          <a:p>
            <a:pPr lvl="0" algn="just" defTabSz="457200">
              <a:spcBef>
                <a:spcPts val="1000"/>
              </a:spcBef>
              <a:defRPr sz="1800"/>
            </a:pPr>
            <a:r>
              <a:rPr sz="3600">
                <a:latin typeface="Arial"/>
                <a:ea typeface="Arial"/>
                <a:cs typeface="Arial"/>
                <a:sym typeface="Arial"/>
              </a:rPr>
              <a:t>Graphs need the following:</a:t>
            </a: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0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4F7A28"/>
                </a:solidFill>
                <a:latin typeface="Arial"/>
                <a:ea typeface="Arial"/>
                <a:cs typeface="Arial"/>
                <a:sym typeface="Arial"/>
              </a:rPr>
              <a:t>use pencil and ruler.</a:t>
            </a:r>
            <a:endParaRPr sz="4000">
              <a:solidFill>
                <a:srgbClr val="4F7A28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0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D95000"/>
                </a:solidFill>
                <a:latin typeface="Arial"/>
                <a:ea typeface="Arial"/>
                <a:cs typeface="Arial"/>
                <a:sym typeface="Arial"/>
              </a:rPr>
              <a:t>use the whole page.</a:t>
            </a:r>
            <a:endParaRPr sz="4000">
              <a:solidFill>
                <a:srgbClr val="D950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0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7B219F"/>
                </a:solidFill>
                <a:latin typeface="Arial"/>
                <a:ea typeface="Arial"/>
                <a:cs typeface="Arial"/>
                <a:sym typeface="Arial"/>
              </a:rPr>
              <a:t>axis must be linear  </a:t>
            </a:r>
            <a:endParaRPr sz="4000">
              <a:solidFill>
                <a:srgbClr val="7B219F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0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label axis with units</a:t>
            </a:r>
            <a:endParaRPr sz="4000">
              <a:solidFill>
                <a:srgbClr val="E324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0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791A3E"/>
                </a:solidFill>
                <a:latin typeface="Arial"/>
                <a:ea typeface="Arial"/>
                <a:cs typeface="Arial"/>
                <a:sym typeface="Arial"/>
              </a:rPr>
              <a:t>write a title</a:t>
            </a:r>
            <a:endParaRPr sz="4000">
              <a:solidFill>
                <a:srgbClr val="791A3E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0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2C1376"/>
                </a:solidFill>
                <a:latin typeface="Arial"/>
                <a:ea typeface="Arial"/>
                <a:cs typeface="Arial"/>
                <a:sym typeface="Arial"/>
              </a:rPr>
              <a:t>plot the data correctly</a:t>
            </a:r>
            <a:endParaRPr sz="4000">
              <a:solidFill>
                <a:srgbClr val="2C1376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000"/>
              </a:spcBef>
              <a:buSzPct val="100000"/>
              <a:buAutoNum type="arabicPeriod" startAt="1"/>
              <a:defRPr sz="1800"/>
            </a:pPr>
            <a:r>
              <a:rPr sz="4000">
                <a:solidFill>
                  <a:srgbClr val="3A88FE"/>
                </a:solidFill>
                <a:latin typeface="Arial"/>
                <a:ea typeface="Arial"/>
                <a:cs typeface="Arial"/>
                <a:sym typeface="Arial"/>
              </a:rPr>
              <a:t>draw a line of best fit</a:t>
            </a:r>
            <a:endParaRPr sz="4000">
              <a:solidFill>
                <a:srgbClr val="3A88FE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indent="0" algn="l">
              <a:defRPr sz="1800"/>
            </a:pP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lvl="1" indent="0" algn="l">
              <a:defRPr sz="1800"/>
            </a:pPr>
            <a:r>
              <a:rPr sz="4000">
                <a:latin typeface="Arial"/>
                <a:ea typeface="Arial"/>
                <a:cs typeface="Arial"/>
                <a:sym typeface="Arial"/>
              </a:rPr>
              <a:t> </a:t>
            </a:r>
            <a:endParaRPr sz="4000">
              <a:latin typeface="Arial"/>
              <a:ea typeface="Arial"/>
              <a:cs typeface="Arial"/>
              <a:sym typeface="Arial"/>
            </a:endParaRPr>
          </a:p>
          <a:p>
            <a:pPr lvl="0" algn="l">
              <a:spcBef>
                <a:spcPts val="1000"/>
              </a:spcBef>
              <a:defRPr sz="1800"/>
            </a:pPr>
            <a:endParaRPr sz="4000">
              <a:solidFill>
                <a:srgbClr val="E324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algn="just" defTabSz="457200">
              <a:spcBef>
                <a:spcPts val="400"/>
              </a:spcBef>
              <a:defRPr sz="1800"/>
            </a:pPr>
            <a:endParaRPr sz="3600">
              <a:latin typeface="Arial"/>
              <a:ea typeface="Arial"/>
              <a:cs typeface="Arial"/>
              <a:sym typeface="Arial"/>
            </a:endParaRPr>
          </a:p>
          <a:p>
            <a:pPr lvl="0" algn="just" defTabSz="457200">
              <a:spcBef>
                <a:spcPts val="400"/>
              </a:spcBef>
              <a:defRPr sz="1800"/>
            </a:pPr>
            <a:endParaRPr sz="3600">
              <a:solidFill>
                <a:srgbClr val="7B219F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graphicFrame>
        <p:nvGraphicFramePr>
          <p:cNvPr id="50" name="Chart 50"/>
          <p:cNvGraphicFramePr/>
          <p:nvPr/>
        </p:nvGraphicFramePr>
        <p:xfrm>
          <a:off x="6383411" y="1168400"/>
          <a:ext cx="9231239" cy="789285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spd="slow" advClick="1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/>
          <p:nvPr/>
        </p:nvSpPr>
        <p:spPr>
          <a:xfrm>
            <a:off x="292100" y="330200"/>
            <a:ext cx="15671800" cy="84709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>
              <a:spcBef>
                <a:spcPts val="1400"/>
              </a:spcBef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Investigation - Penguin Huddling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1" marL="571500" indent="-571500" algn="l">
              <a:spcBef>
                <a:spcPts val="1200"/>
              </a:spcBef>
              <a:buSzPct val="100000"/>
              <a:buAutoNum type="arabicPeriod" startAt="7"/>
              <a:defRPr sz="1800"/>
            </a:pPr>
            <a:r>
              <a:rPr sz="4000" u="sng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Conclusion</a:t>
            </a:r>
            <a:r>
              <a:rPr sz="4000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4000">
              <a:solidFill>
                <a:srgbClr val="E324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indent="0" algn="l">
              <a:spcBef>
                <a:spcPts val="1200"/>
              </a:spcBef>
              <a:defRPr sz="1800"/>
            </a:pPr>
            <a:r>
              <a:rPr sz="4000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-   Outline the results (What happened?).</a:t>
            </a:r>
            <a:endParaRPr sz="4000">
              <a:solidFill>
                <a:srgbClr val="E324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1" indent="0" algn="l">
              <a:spcBef>
                <a:spcPts val="1200"/>
              </a:spcBef>
              <a:defRPr sz="1800"/>
            </a:pPr>
            <a:r>
              <a:rPr sz="4000">
                <a:solidFill>
                  <a:srgbClr val="E32400"/>
                </a:solidFill>
                <a:latin typeface="Arial"/>
                <a:ea typeface="Arial"/>
                <a:cs typeface="Arial"/>
                <a:sym typeface="Arial"/>
              </a:rPr>
              <a:t>- 	Interpret the results using scientific reasoning (Explain what 				happened).</a:t>
            </a:r>
            <a:endParaRPr sz="4000">
              <a:solidFill>
                <a:srgbClr val="E324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 algn="l">
              <a:spcBef>
                <a:spcPts val="1200"/>
              </a:spcBef>
              <a:buSzPct val="100000"/>
              <a:buAutoNum type="arabicPeriod" startAt="8"/>
              <a:defRPr sz="1800"/>
            </a:pPr>
            <a:r>
              <a:rPr sz="4000" u="sng">
                <a:solidFill>
                  <a:srgbClr val="3A88FE"/>
                </a:solidFill>
                <a:latin typeface="Arial"/>
                <a:ea typeface="Arial"/>
                <a:cs typeface="Arial"/>
                <a:sym typeface="Arial"/>
              </a:rPr>
              <a:t>Evaluation</a:t>
            </a:r>
            <a:r>
              <a:rPr sz="4000">
                <a:solidFill>
                  <a:srgbClr val="3A88FE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4000">
              <a:solidFill>
                <a:srgbClr val="3A88FE"/>
              </a:solidFill>
              <a:latin typeface="Arial"/>
              <a:ea typeface="Arial"/>
              <a:cs typeface="Arial"/>
              <a:sym typeface="Arial"/>
            </a:endParaRPr>
          </a:p>
          <a:p>
            <a:pPr lvl="2" marL="1079500" indent="-571500" algn="l">
              <a:spcBef>
                <a:spcPts val="1200"/>
              </a:spcBef>
              <a:buSzPct val="125000"/>
              <a:buChar char="-"/>
              <a:defRPr sz="1800"/>
            </a:pPr>
            <a:r>
              <a:rPr sz="4000">
                <a:solidFill>
                  <a:srgbClr val="0056D6"/>
                </a:solidFill>
                <a:latin typeface="Arial"/>
                <a:ea typeface="Arial"/>
                <a:cs typeface="Arial"/>
                <a:sym typeface="Arial"/>
              </a:rPr>
              <a:t>Discuss the validity of your prediction (How confident are you of the hypothesis?  Did you collect enough data to prove it?).</a:t>
            </a:r>
            <a:endParaRPr sz="4000">
              <a:solidFill>
                <a:srgbClr val="3A88FE"/>
              </a:solidFill>
              <a:latin typeface="Arial"/>
              <a:ea typeface="Arial"/>
              <a:cs typeface="Arial"/>
              <a:sym typeface="Arial"/>
            </a:endParaRPr>
          </a:p>
          <a:p>
            <a:pPr lvl="2" marL="1079500" indent="-571500" algn="l">
              <a:spcBef>
                <a:spcPts val="1200"/>
              </a:spcBef>
              <a:buSzPct val="125000"/>
              <a:buChar char="-"/>
              <a:defRPr sz="1800"/>
            </a:pPr>
            <a:r>
              <a:rPr sz="4000">
                <a:solidFill>
                  <a:srgbClr val="0056D6"/>
                </a:solidFill>
                <a:latin typeface="Arial"/>
                <a:ea typeface="Arial"/>
                <a:cs typeface="Arial"/>
                <a:sym typeface="Arial"/>
              </a:rPr>
              <a:t>Discuss the validity of the method (Did you control all of the variables accurately?)</a:t>
            </a:r>
            <a:endParaRPr sz="4000">
              <a:solidFill>
                <a:srgbClr val="3A88FE"/>
              </a:solidFill>
              <a:latin typeface="Arial"/>
              <a:ea typeface="Arial"/>
              <a:cs typeface="Arial"/>
              <a:sym typeface="Arial"/>
            </a:endParaRPr>
          </a:p>
          <a:p>
            <a:pPr lvl="2" marL="1079500" indent="-571500" algn="l">
              <a:spcBef>
                <a:spcPts val="1200"/>
              </a:spcBef>
              <a:buSzPct val="125000"/>
              <a:buChar char="-"/>
              <a:defRPr sz="1800"/>
            </a:pPr>
            <a:r>
              <a:rPr sz="4000">
                <a:solidFill>
                  <a:srgbClr val="002452"/>
                </a:solidFill>
                <a:latin typeface="Arial"/>
                <a:ea typeface="Arial"/>
                <a:cs typeface="Arial"/>
                <a:sym typeface="Arial"/>
              </a:rPr>
              <a:t>Describe how you could improve the experiment.</a:t>
            </a:r>
            <a:endParaRPr sz="4000">
              <a:solidFill>
                <a:srgbClr val="002452"/>
              </a:solidFill>
              <a:latin typeface="Arial"/>
              <a:ea typeface="Arial"/>
              <a:cs typeface="Arial"/>
              <a:sym typeface="Arial"/>
            </a:endParaRPr>
          </a:p>
          <a:p>
            <a:pPr lvl="2" marL="1079500" indent="-571500" algn="l">
              <a:spcBef>
                <a:spcPts val="1200"/>
              </a:spcBef>
              <a:buSzPct val="125000"/>
              <a:buChar char="-"/>
              <a:defRPr sz="1800"/>
            </a:pPr>
            <a:r>
              <a:rPr sz="4000">
                <a:solidFill>
                  <a:srgbClr val="002452"/>
                </a:solidFill>
                <a:latin typeface="Arial"/>
                <a:ea typeface="Arial"/>
                <a:cs typeface="Arial"/>
                <a:sym typeface="Arial"/>
              </a:rPr>
              <a:t>Describe extensions you could do (further investigations).</a:t>
            </a:r>
          </a:p>
        </p:txBody>
      </p:sp>
    </p:spTree>
  </p:cSld>
  <p:clrMapOvr>
    <a:masterClrMapping/>
  </p:clrMapOvr>
  <p:transition spd="slow" advClick="1">
    <p:checker dir="horz"/>
  </p:transition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